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1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9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F95504-8230-41F6-83A1-FB2B1B85F0FA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43BA37-E74F-4AC1-AEF1-E0297A8812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4740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B4FFA-E775-41EC-8894-0E5512EC3A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2A2954-1A10-054C-E817-9A3477343D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FE110-E68E-9401-8C52-8FA94E4AB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C1DD0-8CB7-73DB-77D2-B43CA2041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B7DF0-145C-4B7D-2045-853D1F6BD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6153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B20E3-1CAD-5726-8EE0-A3EAA8103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0A3E5B-3CE4-5AC1-9BFD-83E7819A53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511FC-CD6E-1BE8-0986-48AAE5CFF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E7700-DACE-563E-EF1A-6EAF7B9B1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9C003-5052-2341-7731-33AA5C14E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2037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721C00-08B6-A104-885F-F1375C24A6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097861-DDC4-C2A2-5BB6-EA51665BB4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687F1-EE8F-0A0A-BD1F-829FC39B4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A7067-2431-A313-3FF2-E01E5D5B8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9BFD6-1F13-8FF8-43BB-05741AE7E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8708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F30BB-A9FE-38C8-AD4E-8B988CA6F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E9AF8-C303-DA70-D520-B84C7129B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E2712-0E5D-A099-8516-05D86269E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59BB5-E174-E21E-A997-8E4023C40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BF240-2CBD-74EB-18DD-6C2EC1A04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96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A38D9-C40D-2261-2749-6B2D60F87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84F131-180A-4794-47F4-550D6FF33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E92117-99BF-CF53-7AA3-457196009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86735-F8B1-F2AA-BC86-3EB5349CA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D36D7-A508-CD63-D6B3-360250CF4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9927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B7C22-6C1E-5073-20A1-6220CB03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F2307-C62C-2EF6-939C-410A3403C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07EBE-BA8B-1BDA-03BE-5C3A0F2DD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E7708-AA62-D736-EB2D-68B45A1B4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1020A7-5E03-50D6-DF79-D7A9F8F8B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745689-A14E-813A-FCA9-188D3898E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3395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C75C-BB47-D5ED-B7E8-0FAF3C21A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75BD4-8C53-586A-C32C-8924A9553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6FF4F-85AB-7A03-7D99-0550F47A42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19FEB7-7D56-B5C3-2C83-32AF9EA59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08D8B7-350F-3771-42A5-D1B9AFA115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720753-165D-2F80-405C-7D37CE657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538AAC-9D4C-174B-1655-62034FA6E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13A086-CB6E-323A-A1C8-5EB71D77F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5484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9BA5F-9C7C-B6B7-6ABC-07FC199C3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DEAB8B-8BC7-980A-91C9-54634C3A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095EF8-728C-B277-A3BC-6BBCFE542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B88341-FBA9-99B0-501F-EED94C2C2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2901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F59D46-BA8E-F1E3-6E45-1C56B3D9C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F52071-6E6A-AD79-2853-0B55869B9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6B2B4-C59E-107B-171F-1D5DECA14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981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8F383-EB51-7C53-96C3-0B484173D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E0710-3D64-397B-8E45-0753E8C35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A74C18-ADD1-FAA3-5DF0-40FEB5E35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9F6EF-BF96-E98E-EDB9-54482881D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466DE8-82B8-1675-D417-DB746753F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BB63A-56FD-4339-363D-EB4B77AB0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4278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F6A84-D30D-E720-50D3-3476F6D80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6B4BE-616B-303E-1C2C-3E3C30631A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DA6054-96D2-2C46-EC17-10C6D3A25C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971512-212E-AC85-3B08-975ADF702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9936A-B75E-BD7E-A69E-65DE410DE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26E9B-C7E8-8420-C5B4-E88EC93AC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7518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BFE812-E18F-C921-A45D-AB02DD334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2D503-6584-A57B-43F1-E28250380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DA4B6-C04D-3AD5-A1CF-1896473D1B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99777E-EC4F-45A2-BAF8-B57F33DB1CCF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4504C-BF22-C83B-73C8-3284911B3A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E7EA9-9D1E-5556-AFB7-59C982925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24150-1CF5-4651-9F11-90045246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485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DA9CB3-A455-005A-C8BE-7258CBA393E2}"/>
              </a:ext>
            </a:extLst>
          </p:cNvPr>
          <p:cNvSpPr txBox="1"/>
          <p:nvPr/>
        </p:nvSpPr>
        <p:spPr>
          <a:xfrm>
            <a:off x="176463" y="0"/>
            <a:ext cx="803709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/>
              <a:t>QUBITS,REPRESENTING QUBIT STATES, DIRAC BRAKET</a:t>
            </a:r>
          </a:p>
          <a:p>
            <a:r>
              <a:rPr lang="en-IN" sz="4400" b="1" dirty="0"/>
              <a:t>NOTATION , REPRESENTING QUBIT STATES</a:t>
            </a:r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E68F1C2F-4A35-B475-635C-1CB5B0873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2716" y="0"/>
            <a:ext cx="4299284" cy="685800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6A7445A-9918-1AFD-F75A-9B66E43F1B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777851"/>
              </p:ext>
            </p:extLst>
          </p:nvPr>
        </p:nvGraphicFramePr>
        <p:xfrm>
          <a:off x="176462" y="3485535"/>
          <a:ext cx="8037095" cy="2425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0753">
                  <a:extLst>
                    <a:ext uri="{9D8B030D-6E8A-4147-A177-3AD203B41FA5}">
                      <a16:colId xmlns:a16="http://schemas.microsoft.com/office/drawing/2014/main" val="2649625114"/>
                    </a:ext>
                  </a:extLst>
                </a:gridCol>
                <a:gridCol w="4636342">
                  <a:extLst>
                    <a:ext uri="{9D8B030D-6E8A-4147-A177-3AD203B41FA5}">
                      <a16:colId xmlns:a16="http://schemas.microsoft.com/office/drawing/2014/main" val="1427102104"/>
                    </a:ext>
                  </a:extLst>
                </a:gridCol>
              </a:tblGrid>
              <a:tr h="606378">
                <a:tc>
                  <a:txBody>
                    <a:bodyPr/>
                    <a:lstStyle/>
                    <a:p>
                      <a:r>
                        <a:rPr lang="en-US" dirty="0"/>
                        <a:t>                </a:t>
                      </a:r>
                      <a:r>
                        <a:rPr lang="en-US" sz="2400" dirty="0"/>
                        <a:t>TEAM   MEMBERS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              </a:t>
                      </a:r>
                      <a:r>
                        <a:rPr lang="en-US" sz="2400" dirty="0"/>
                        <a:t>REG. NO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4604511"/>
                  </a:ext>
                </a:extLst>
              </a:tr>
              <a:tr h="606378">
                <a:tc>
                  <a:txBody>
                    <a:bodyPr/>
                    <a:lstStyle/>
                    <a:p>
                      <a:r>
                        <a:rPr lang="en-US" dirty="0"/>
                        <a:t>     </a:t>
                      </a:r>
                      <a:r>
                        <a:rPr lang="en-US" sz="2000" b="1" dirty="0"/>
                        <a:t>Pritam Das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</a:t>
                      </a:r>
                      <a:r>
                        <a:rPr lang="en-US" sz="2000" b="1" dirty="0"/>
                        <a:t>230301120006</a:t>
                      </a:r>
                      <a:endParaRPr lang="en-IN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0602231"/>
                  </a:ext>
                </a:extLst>
              </a:tr>
              <a:tr h="606378">
                <a:tc>
                  <a:txBody>
                    <a:bodyPr/>
                    <a:lstStyle/>
                    <a:p>
                      <a:r>
                        <a:rPr lang="en-US" sz="2000" b="1" dirty="0"/>
                        <a:t>    Anwesh Mohanty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</a:t>
                      </a:r>
                      <a:r>
                        <a:rPr lang="en-US" sz="2000" b="1" dirty="0"/>
                        <a:t>240301120207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1147943"/>
                  </a:ext>
                </a:extLst>
              </a:tr>
              <a:tr h="606378">
                <a:tc>
                  <a:txBody>
                    <a:bodyPr/>
                    <a:lstStyle/>
                    <a:p>
                      <a:r>
                        <a:rPr lang="en-US" dirty="0"/>
                        <a:t>    </a:t>
                      </a:r>
                      <a:r>
                        <a:rPr lang="en-US" sz="2000" b="1" dirty="0"/>
                        <a:t>Biswa Ranjan </a:t>
                      </a:r>
                      <a:r>
                        <a:rPr lang="en-US" sz="2000" b="1" dirty="0" err="1"/>
                        <a:t>Ranasingh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</a:t>
                      </a:r>
                      <a:r>
                        <a:rPr lang="en-US" sz="2000" b="1" dirty="0"/>
                        <a:t>240301120214</a:t>
                      </a:r>
                      <a:endParaRPr lang="en-IN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216159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54C2BC7E-1412-4942-F141-5581A0FDB2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57" t="14633" r="69633" b="44097"/>
          <a:stretch/>
        </p:blipFill>
        <p:spPr>
          <a:xfrm>
            <a:off x="10864886" y="0"/>
            <a:ext cx="1327114" cy="168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912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19" descr="Seedling Black and white close up">
            <a:extLst>
              <a:ext uri="{FF2B5EF4-FFF2-40B4-BE49-F238E27FC236}">
                <a16:creationId xmlns:a16="http://schemas.microsoft.com/office/drawing/2014/main" id="{ED82C746-D22C-03EA-47F5-7A7E661F5C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88694" y="401053"/>
            <a:ext cx="8614611" cy="4845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697018-4C96-46FD-9B37-9901D5679FBB}"/>
              </a:ext>
            </a:extLst>
          </p:cNvPr>
          <p:cNvSpPr txBox="1"/>
          <p:nvPr/>
        </p:nvSpPr>
        <p:spPr>
          <a:xfrm>
            <a:off x="3272589" y="5316763"/>
            <a:ext cx="6096000" cy="1140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defRPr/>
            </a:pPr>
            <a:r>
              <a:rPr kumimoji="0" lang="en-IN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DEPARTMENT OF COMPUTER SCIENCE &amp; ENGINEERING</a:t>
            </a:r>
          </a:p>
          <a:p>
            <a:pPr marL="0" marR="0" lvl="0" indent="0" algn="ctr" defTabSz="4572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SCHOOL OF ENGINEERING AND TECHNOLOGY, CUTM,  BHUBANESWAR, ODISHA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68440F-7A85-37DE-815B-16407821E9F1}"/>
              </a:ext>
            </a:extLst>
          </p:cNvPr>
          <p:cNvSpPr txBox="1"/>
          <p:nvPr/>
        </p:nvSpPr>
        <p:spPr>
          <a:xfrm>
            <a:off x="7355305" y="206122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Any Query</a:t>
            </a:r>
            <a:endParaRPr lang="en-IN" sz="3600" b="1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DC9A45-FDBB-4DAD-E8C1-5A604CC1CB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57" t="14633" r="69633" b="44097"/>
          <a:stretch/>
        </p:blipFill>
        <p:spPr>
          <a:xfrm>
            <a:off x="10579769" y="379555"/>
            <a:ext cx="1327114" cy="168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32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12" descr="Portrait of a team member">
            <a:extLst>
              <a:ext uri="{FF2B5EF4-FFF2-40B4-BE49-F238E27FC236}">
                <a16:creationId xmlns:a16="http://schemas.microsoft.com/office/drawing/2014/main" id="{688F36E0-07D1-46A4-5E2E-474B5539F36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CB3ECA-38E6-6592-ADB4-A97D48A46090}"/>
              </a:ext>
            </a:extLst>
          </p:cNvPr>
          <p:cNvSpPr txBox="1"/>
          <p:nvPr/>
        </p:nvSpPr>
        <p:spPr>
          <a:xfrm>
            <a:off x="6679208" y="15229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b="1" dirty="0"/>
              <a:t>Thank you</a:t>
            </a:r>
            <a:endParaRPr lang="en-IN" sz="72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7488D9-3B50-D15B-4BF1-3253D0079316}"/>
              </a:ext>
            </a:extLst>
          </p:cNvPr>
          <p:cNvSpPr txBox="1"/>
          <p:nvPr/>
        </p:nvSpPr>
        <p:spPr>
          <a:xfrm>
            <a:off x="6499122" y="2355772"/>
            <a:ext cx="64810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1" dirty="0"/>
              <a:t>Supervised  By: Dr.  Bhairav  Ku. Majhi</a:t>
            </a:r>
          </a:p>
          <a:p>
            <a:r>
              <a:rPr lang="en-US" sz="2400" b="1" i="1" dirty="0"/>
              <a:t>Prof., Department of CSE, CUTM, BBSR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DA7A4A-8A82-22A7-9B30-1BD79F6D01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57" t="14633" r="69633" b="44097"/>
          <a:stretch/>
        </p:blipFill>
        <p:spPr>
          <a:xfrm>
            <a:off x="4768886" y="0"/>
            <a:ext cx="1327114" cy="16816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1ADD40-F6AB-B744-EA54-0B96A08F631A}"/>
              </a:ext>
            </a:extLst>
          </p:cNvPr>
          <p:cNvSpPr txBox="1"/>
          <p:nvPr/>
        </p:nvSpPr>
        <p:spPr>
          <a:xfrm>
            <a:off x="6499122" y="4237704"/>
            <a:ext cx="5309419" cy="1457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defRPr/>
            </a:pPr>
            <a:r>
              <a:rPr lang="en-IN" b="1" u="sng" dirty="0">
                <a:solidFill>
                  <a:prstClr val="black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DEPARTMENT OF COMPUTER SCIENCE &amp; ENGINEERING</a:t>
            </a:r>
          </a:p>
          <a:p>
            <a:pPr lvl="0" algn="ctr" defTabSz="457200">
              <a:lnSpc>
                <a:spcPct val="115000"/>
              </a:lnSpc>
              <a:spcAft>
                <a:spcPts val="800"/>
              </a:spcAft>
              <a:defRPr/>
            </a:pPr>
            <a:r>
              <a:rPr lang="en-US" b="1" u="sng" dirty="0">
                <a:solidFill>
                  <a:prstClr val="black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SCHOOL OF ENGINEERING AND TECHNOLOGY, CUTM,  BHUBANESWAR, ODISHA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3402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6E2B1AE-EAD6-032E-FC37-FD3C58C4C755}"/>
              </a:ext>
            </a:extLst>
          </p:cNvPr>
          <p:cNvSpPr txBox="1"/>
          <p:nvPr/>
        </p:nvSpPr>
        <p:spPr>
          <a:xfrm>
            <a:off x="5416215" y="471948"/>
            <a:ext cx="516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/>
              <a:t>C</a:t>
            </a:r>
            <a:r>
              <a:rPr lang="en-IN" sz="3200" b="1" u="sng" dirty="0"/>
              <a:t>ONTENTS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4A4395-CB2B-6584-3143-4B52221C9B57}"/>
              </a:ext>
            </a:extLst>
          </p:cNvPr>
          <p:cNvSpPr txBox="1"/>
          <p:nvPr/>
        </p:nvSpPr>
        <p:spPr>
          <a:xfrm>
            <a:off x="5416215" y="1505369"/>
            <a:ext cx="6400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1- </a:t>
            </a:r>
            <a:r>
              <a:rPr lang="en-IN" sz="2800" b="1" dirty="0"/>
              <a:t>Introduction</a:t>
            </a:r>
          </a:p>
          <a:p>
            <a:r>
              <a:rPr lang="en-IN" sz="2800" b="1" dirty="0"/>
              <a:t>2-What is a Qubit?</a:t>
            </a:r>
          </a:p>
          <a:p>
            <a:r>
              <a:rPr lang="en-IN" sz="2800" b="1" dirty="0"/>
              <a:t>3-Representing Qubit States</a:t>
            </a:r>
          </a:p>
          <a:p>
            <a:r>
              <a:rPr lang="en-IN" sz="2800" b="1" dirty="0"/>
              <a:t>4-Dirac Bra–Ket Notation</a:t>
            </a:r>
          </a:p>
          <a:p>
            <a:r>
              <a:rPr lang="en-IN" sz="2800" b="1" dirty="0"/>
              <a:t>5-Computational Basis States</a:t>
            </a:r>
          </a:p>
          <a:p>
            <a:r>
              <a:rPr lang="en-IN" sz="2800" b="1" dirty="0"/>
              <a:t>6-Superposition and Measurement</a:t>
            </a:r>
          </a:p>
          <a:p>
            <a:r>
              <a:rPr lang="en-IN" sz="2800" b="1" dirty="0"/>
              <a:t>7-Quantum Gates in Dirac Notation</a:t>
            </a:r>
          </a:p>
          <a:p>
            <a:r>
              <a:rPr lang="en-IN" sz="2800" b="1" dirty="0"/>
              <a:t>8-</a:t>
            </a:r>
            <a:r>
              <a:rPr lang="en-US" sz="2800" b="1" dirty="0"/>
              <a:t>Multiple Qubits and Tensor Products</a:t>
            </a:r>
          </a:p>
          <a:p>
            <a:r>
              <a:rPr lang="en-US" sz="2800" b="1" dirty="0"/>
              <a:t>9-</a:t>
            </a:r>
            <a:r>
              <a:rPr lang="en-IN" sz="2800" b="1" dirty="0"/>
              <a:t>Why Dirac Notation Matters</a:t>
            </a:r>
          </a:p>
          <a:p>
            <a:r>
              <a:rPr lang="en-IN" sz="2800" b="1" dirty="0"/>
              <a:t>10-Conclusion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C024C8-F747-6738-4A96-26DD8E2E9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00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7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42636C-8459-00DB-A8E9-149540D55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006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FC3617-5D1D-44EB-218D-673624DF80BB}"/>
              </a:ext>
            </a:extLst>
          </p:cNvPr>
          <p:cNvSpPr txBox="1"/>
          <p:nvPr/>
        </p:nvSpPr>
        <p:spPr>
          <a:xfrm>
            <a:off x="4800600" y="144380"/>
            <a:ext cx="6930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What is a Qubit?</a:t>
            </a:r>
            <a:endParaRPr lang="en-US" sz="4000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B13A22-822A-8FE6-1F18-41BF6B977F78}"/>
              </a:ext>
            </a:extLst>
          </p:cNvPr>
          <p:cNvSpPr txBox="1"/>
          <p:nvPr/>
        </p:nvSpPr>
        <p:spPr>
          <a:xfrm>
            <a:off x="4800600" y="888633"/>
            <a:ext cx="739340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qubit is the fundamental unit of quantum information. Unlike classical bits that exist as either 0 or 1, qubits harness quantum mechanics to exist in superposition—simultaneously representing both states.</a:t>
            </a:r>
            <a:endParaRPr lang="en-US" sz="2000" dirty="0"/>
          </a:p>
          <a:p>
            <a:endParaRPr lang="en-IN" dirty="0"/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3EA7619D-7832-800E-E795-C8038D32B277}"/>
              </a:ext>
            </a:extLst>
          </p:cNvPr>
          <p:cNvSpPr/>
          <p:nvPr/>
        </p:nvSpPr>
        <p:spPr>
          <a:xfrm>
            <a:off x="4635579" y="2390659"/>
            <a:ext cx="7393407" cy="1685330"/>
          </a:xfrm>
          <a:prstGeom prst="roundRect">
            <a:avLst>
              <a:gd name="adj" fmla="val 8681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  <p:txBody>
          <a:bodyPr/>
          <a:lstStyle/>
          <a:p>
            <a:r>
              <a:rPr lang="en-US" b="1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The Quantum Difference</a:t>
            </a:r>
          </a:p>
          <a:p>
            <a:endParaRPr lang="en-US" dirty="0"/>
          </a:p>
          <a:p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Classical bits are binary: definitively 0 or 1. Qubits leverage quantum superposition to be both 0 and 1 at once until measured.</a:t>
            </a:r>
            <a:endParaRPr lang="en-US" dirty="0"/>
          </a:p>
          <a:p>
            <a:endParaRPr lang="en-IN" dirty="0"/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52700679-1385-323A-54B5-22C914491056}"/>
              </a:ext>
            </a:extLst>
          </p:cNvPr>
          <p:cNvSpPr/>
          <p:nvPr/>
        </p:nvSpPr>
        <p:spPr>
          <a:xfrm>
            <a:off x="4487484" y="4565269"/>
            <a:ext cx="7556421" cy="2025491"/>
          </a:xfrm>
          <a:prstGeom prst="roundRect">
            <a:avLst>
              <a:gd name="adj" fmla="val 7223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  <p:txBody>
          <a:bodyPr/>
          <a:lstStyle/>
          <a:p>
            <a:r>
              <a:rPr lang="en-US" b="1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Physical Realizations</a:t>
            </a:r>
          </a:p>
          <a:p>
            <a:endParaRPr lang="en-US" dirty="0"/>
          </a:p>
          <a:p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Qubits are implemented through electron spin, photon polarization, atomic excitations, and other quantum systems, each offering unique advantages for quantum computing.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550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509DD6-8142-56F3-5264-EC2BA1D8D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006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130E16-D9D0-64DE-B547-A383DFB9D062}"/>
              </a:ext>
            </a:extLst>
          </p:cNvPr>
          <p:cNvSpPr txBox="1"/>
          <p:nvPr/>
        </p:nvSpPr>
        <p:spPr>
          <a:xfrm>
            <a:off x="5085347" y="0"/>
            <a:ext cx="710665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Representing Qubit States: The Basics</a:t>
            </a:r>
            <a:endParaRPr lang="en-US" sz="4000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1FFD56-F9D1-F6A3-AE24-7969D7364669}"/>
              </a:ext>
            </a:extLst>
          </p:cNvPr>
          <p:cNvSpPr txBox="1"/>
          <p:nvPr/>
        </p:nvSpPr>
        <p:spPr>
          <a:xfrm>
            <a:off x="4557963" y="1100049"/>
            <a:ext cx="35613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Classical vs Quantum</a:t>
            </a:r>
            <a:endParaRPr lang="en-US" sz="2400" b="1" u="sng" dirty="0"/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365E82-1EC4-8341-69B2-062A35E0A2B8}"/>
              </a:ext>
            </a:extLst>
          </p:cNvPr>
          <p:cNvSpPr txBox="1"/>
          <p:nvPr/>
        </p:nvSpPr>
        <p:spPr>
          <a:xfrm>
            <a:off x="4455194" y="1600438"/>
            <a:ext cx="3352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Classical bit</a:t>
            </a:r>
            <a:r>
              <a:rPr lang="en-US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</a:t>
            </a:r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2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Either 0 or 1, nothing in between.</a:t>
            </a:r>
            <a:endParaRPr lang="en-US" sz="2400" dirty="0"/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BF880D-0625-19A1-2B4E-4AEC0FCA6367}"/>
              </a:ext>
            </a:extLst>
          </p:cNvPr>
          <p:cNvSpPr txBox="1"/>
          <p:nvPr/>
        </p:nvSpPr>
        <p:spPr>
          <a:xfrm>
            <a:off x="4455194" y="2803297"/>
            <a:ext cx="310815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Qubit state</a:t>
            </a:r>
            <a:r>
              <a:rPr lang="en-US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</a:t>
            </a:r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2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vector in 2-dimensional complex space, combining both basis states.</a:t>
            </a:r>
            <a:endParaRPr lang="en-US" sz="2400" dirty="0"/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ADDBF5-EC0A-C807-9420-68B4EF830B5B}"/>
              </a:ext>
            </a:extLst>
          </p:cNvPr>
          <p:cNvSpPr txBox="1"/>
          <p:nvPr/>
        </p:nvSpPr>
        <p:spPr>
          <a:xfrm>
            <a:off x="8298781" y="1100049"/>
            <a:ext cx="37137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The General Qubit State</a:t>
            </a:r>
            <a:endParaRPr lang="en-US" sz="2400" b="1" u="sng" dirty="0"/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E809F8-3FC8-82AA-B097-0EA63B58782E}"/>
              </a:ext>
            </a:extLst>
          </p:cNvPr>
          <p:cNvSpPr txBox="1"/>
          <p:nvPr/>
        </p:nvSpPr>
        <p:spPr>
          <a:xfrm>
            <a:off x="8542420" y="1500710"/>
            <a:ext cx="28394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|ψ⟩ = α|0⟩ + β|1⟩</a:t>
            </a:r>
            <a:endParaRPr lang="en-US" sz="2400" b="1" dirty="0"/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7B9307-6F9B-F636-4B9B-2AF4DBD2C857}"/>
              </a:ext>
            </a:extLst>
          </p:cNvPr>
          <p:cNvSpPr txBox="1"/>
          <p:nvPr/>
        </p:nvSpPr>
        <p:spPr>
          <a:xfrm>
            <a:off x="8479254" y="1923904"/>
            <a:ext cx="33528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Where α and β are complex probability amplitudes, and |α|² + |β|² = 1 (normalization).</a:t>
            </a:r>
            <a:endParaRPr lang="en-US" sz="2400" dirty="0"/>
          </a:p>
          <a:p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B864AAA-7478-5F46-5DBD-79D86DC5CA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3352" y="3578155"/>
            <a:ext cx="4299729" cy="292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832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A41287-8902-1A46-CE34-190673E1B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400" y="0"/>
            <a:ext cx="48006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2D1524-CBA6-B63F-ACE5-C23B0F21A149}"/>
              </a:ext>
            </a:extLst>
          </p:cNvPr>
          <p:cNvSpPr txBox="1"/>
          <p:nvPr/>
        </p:nvSpPr>
        <p:spPr>
          <a:xfrm>
            <a:off x="160421" y="0"/>
            <a:ext cx="529389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Dirac Bra-Ket Notation: The Language of Quantum States</a:t>
            </a:r>
            <a:endParaRPr lang="en-US" sz="3600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BF5C73-D02E-E622-5F2F-A468F3AAFC10}"/>
              </a:ext>
            </a:extLst>
          </p:cNvPr>
          <p:cNvSpPr txBox="1"/>
          <p:nvPr/>
        </p:nvSpPr>
        <p:spPr>
          <a:xfrm>
            <a:off x="160421" y="2031325"/>
            <a:ext cx="693019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Mathematician Paul Dirac introduced a revolutionary notation system that became the universal language of quantum mechanics, making complex quantum expressions elegantly concise.</a:t>
            </a:r>
            <a:endParaRPr lang="en-US" sz="2000" dirty="0"/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A5DFC5-592E-8B88-5125-F0808A4F1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21" y="3343341"/>
            <a:ext cx="3737172" cy="17370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F7A340-25D3-056F-5BEA-C72F9F0C00D0}"/>
              </a:ext>
            </a:extLst>
          </p:cNvPr>
          <p:cNvSpPr txBox="1"/>
          <p:nvPr/>
        </p:nvSpPr>
        <p:spPr>
          <a:xfrm>
            <a:off x="206189" y="3480427"/>
            <a:ext cx="3737172" cy="1737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Ket Vector |ψ⟩</a:t>
            </a:r>
          </a:p>
          <a:p>
            <a:pPr>
              <a:lnSpc>
                <a:spcPts val="2550"/>
              </a:lnSpc>
            </a:pPr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Represents quantum states as column vectors. This is the state of your quantum system.</a:t>
            </a:r>
            <a:endParaRPr lang="en-US" dirty="0"/>
          </a:p>
          <a:p>
            <a:pPr marL="0" indent="0" algn="l">
              <a:lnSpc>
                <a:spcPts val="2550"/>
              </a:lnSpc>
              <a:buNone/>
            </a:pPr>
            <a:endParaRPr lang="en-US" sz="1800" dirty="0"/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E5F5025C-651B-C55D-7EF5-FB2F400D022B}"/>
              </a:ext>
            </a:extLst>
          </p:cNvPr>
          <p:cNvSpPr/>
          <p:nvPr/>
        </p:nvSpPr>
        <p:spPr>
          <a:xfrm>
            <a:off x="4232493" y="3310390"/>
            <a:ext cx="3727013" cy="1769966"/>
          </a:xfrm>
          <a:prstGeom prst="roundRect">
            <a:avLst>
              <a:gd name="adj" fmla="val 480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C835D2-C6C1-CB7C-00B0-63E77FEC77C7}"/>
              </a:ext>
            </a:extLst>
          </p:cNvPr>
          <p:cNvSpPr txBox="1"/>
          <p:nvPr/>
        </p:nvSpPr>
        <p:spPr>
          <a:xfrm>
            <a:off x="4232493" y="3480427"/>
            <a:ext cx="3737172" cy="1402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Bra Vector ⟨ψ|</a:t>
            </a:r>
          </a:p>
          <a:p>
            <a:pPr>
              <a:lnSpc>
                <a:spcPts val="2550"/>
              </a:lnSpc>
            </a:pPr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conjugate transpose (row vector) of a </a:t>
            </a:r>
            <a:r>
              <a:rPr lang="en-US" dirty="0" err="1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ket</a:t>
            </a:r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 Used to measure overlaps and probabilities</a:t>
            </a:r>
            <a:endParaRPr lang="en-US" sz="1800" dirty="0"/>
          </a:p>
        </p:txBody>
      </p:sp>
      <p:sp>
        <p:nvSpPr>
          <p:cNvPr id="15" name="Shape 8">
            <a:extLst>
              <a:ext uri="{FF2B5EF4-FFF2-40B4-BE49-F238E27FC236}">
                <a16:creationId xmlns:a16="http://schemas.microsoft.com/office/drawing/2014/main" id="{C7B8818A-0715-8561-48E9-D91AD51C5460}"/>
              </a:ext>
            </a:extLst>
          </p:cNvPr>
          <p:cNvSpPr/>
          <p:nvPr/>
        </p:nvSpPr>
        <p:spPr>
          <a:xfrm>
            <a:off x="294262" y="5221936"/>
            <a:ext cx="7665244" cy="1528048"/>
          </a:xfrm>
          <a:prstGeom prst="roundRect">
            <a:avLst>
              <a:gd name="adj" fmla="val 5807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r>
              <a:rPr lang="en-US" b="1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Inner Product ⟨</a:t>
            </a:r>
            <a:r>
              <a:rPr lang="en-US" b="1" dirty="0" err="1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φ|ψ</a:t>
            </a:r>
            <a:r>
              <a:rPr lang="en-US" b="1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⟩</a:t>
            </a:r>
          </a:p>
          <a:p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Gives the amplitude of overlap between two states, fundamental to quantum probability calculations.</a:t>
            </a:r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214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64DBD-DED7-7704-8BDE-57A1198077C0}"/>
              </a:ext>
            </a:extLst>
          </p:cNvPr>
          <p:cNvSpPr txBox="1"/>
          <p:nvPr/>
        </p:nvSpPr>
        <p:spPr>
          <a:xfrm>
            <a:off x="128337" y="0"/>
            <a:ext cx="11582400" cy="76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0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Computational Basis States in Dirac Notation</a:t>
            </a:r>
            <a:endParaRPr lang="en-US" sz="4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157CAB-FA64-23F6-52EC-97B6B17FA945}"/>
              </a:ext>
            </a:extLst>
          </p:cNvPr>
          <p:cNvSpPr txBox="1"/>
          <p:nvPr/>
        </p:nvSpPr>
        <p:spPr>
          <a:xfrm>
            <a:off x="128336" y="762388"/>
            <a:ext cx="11405937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foundation of qubit representation rests on two orthonormal basis states that correspond to classical 0 and 1, establishing the reference frame for all quantum states.</a:t>
            </a:r>
            <a:endParaRPr lang="en-US" sz="24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1957570-102C-C623-54F0-382F722EC4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659481"/>
              </p:ext>
            </p:extLst>
          </p:nvPr>
        </p:nvGraphicFramePr>
        <p:xfrm>
          <a:off x="825910" y="2448232"/>
          <a:ext cx="10520517" cy="3932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0183">
                  <a:extLst>
                    <a:ext uri="{9D8B030D-6E8A-4147-A177-3AD203B41FA5}">
                      <a16:colId xmlns:a16="http://schemas.microsoft.com/office/drawing/2014/main" val="2117553499"/>
                    </a:ext>
                  </a:extLst>
                </a:gridCol>
                <a:gridCol w="3495167">
                  <a:extLst>
                    <a:ext uri="{9D8B030D-6E8A-4147-A177-3AD203B41FA5}">
                      <a16:colId xmlns:a16="http://schemas.microsoft.com/office/drawing/2014/main" val="2004841931"/>
                    </a:ext>
                  </a:extLst>
                </a:gridCol>
                <a:gridCol w="3495167">
                  <a:extLst>
                    <a:ext uri="{9D8B030D-6E8A-4147-A177-3AD203B41FA5}">
                      <a16:colId xmlns:a16="http://schemas.microsoft.com/office/drawing/2014/main" val="1475035459"/>
                    </a:ext>
                  </a:extLst>
                </a:gridCol>
              </a:tblGrid>
              <a:tr h="773103">
                <a:tc>
                  <a:txBody>
                    <a:bodyPr/>
                    <a:lstStyle/>
                    <a:p>
                      <a:r>
                        <a:rPr lang="en-IN" sz="2800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dirty="0"/>
                        <a:t>Vector From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dirty="0"/>
                        <a:t>classical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865581"/>
                  </a:ext>
                </a:extLst>
              </a:tr>
              <a:tr h="7731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384653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|0⟩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384653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[1, 0]ᵀ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22399"/>
                  </a:ext>
                </a:extLst>
              </a:tr>
              <a:tr h="7731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384653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|1⟩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384653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0, 1]ᵀ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8046791"/>
                  </a:ext>
                </a:extLst>
              </a:tr>
              <a:tr h="8510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384653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⟨0|1⟩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2650"/>
                        </a:lnSpc>
                        <a:buNone/>
                      </a:pPr>
                      <a:r>
                        <a:rPr lang="en-US" sz="1800" dirty="0">
                          <a:solidFill>
                            <a:srgbClr val="384653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0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384653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Orthogonal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245566"/>
                  </a:ext>
                </a:extLst>
              </a:tr>
              <a:tr h="7625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384653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⟨0|0⟩ = ⟨1|1⟩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384653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Normalized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6483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2973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99BCD4DA-5FC5-A94F-0378-0E3B2A6C4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410" y="0"/>
            <a:ext cx="4796589" cy="68522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7A4F4A-7A2A-4FFE-FC45-186E4CE05860}"/>
              </a:ext>
            </a:extLst>
          </p:cNvPr>
          <p:cNvSpPr txBox="1"/>
          <p:nvPr/>
        </p:nvSpPr>
        <p:spPr>
          <a:xfrm>
            <a:off x="272716" y="240632"/>
            <a:ext cx="563077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Superposition and Measurement</a:t>
            </a:r>
            <a:endParaRPr lang="en-US" sz="4000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177B21-82BD-14E9-772C-B63CB3828C3D}"/>
              </a:ext>
            </a:extLst>
          </p:cNvPr>
          <p:cNvSpPr txBox="1"/>
          <p:nvPr/>
        </p:nvSpPr>
        <p:spPr>
          <a:xfrm>
            <a:off x="272716" y="1857112"/>
            <a:ext cx="53415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Equal Superposition</a:t>
            </a:r>
            <a:endParaRPr lang="en-US" sz="2400" b="1" u="sng" dirty="0"/>
          </a:p>
          <a:p>
            <a:endParaRPr lang="en-IN" sz="2000" dirty="0"/>
          </a:p>
          <a:p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|ψ⟩ = (1/√2)(|0⟩ + |1⟩) represents a perfectly balanced superposition where the qubit is equally likely to be measured as 0 or 1</a:t>
            </a:r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dirty="0"/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E62333-F59D-B278-F845-7A08D4987E1A}"/>
              </a:ext>
            </a:extLst>
          </p:cNvPr>
          <p:cNvSpPr txBox="1"/>
          <p:nvPr/>
        </p:nvSpPr>
        <p:spPr>
          <a:xfrm>
            <a:off x="272716" y="3748116"/>
            <a:ext cx="604787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Measurement Probabilities</a:t>
            </a:r>
            <a:endParaRPr lang="en-US" sz="2400" b="1" u="sng" dirty="0"/>
          </a:p>
          <a:p>
            <a:endParaRPr lang="en-IN" dirty="0"/>
          </a:p>
          <a:p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p(0) = |α|² and p(1) = |β|². Upon measurement, the quantum state collapses to either |0⟩ or |1⟩ with these respective probabilities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173331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52AE4FB-BA04-17CB-0E07-80DC89ACBE3E}"/>
              </a:ext>
            </a:extLst>
          </p:cNvPr>
          <p:cNvSpPr txBox="1"/>
          <p:nvPr/>
        </p:nvSpPr>
        <p:spPr>
          <a:xfrm>
            <a:off x="240631" y="0"/>
            <a:ext cx="7668128" cy="148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000" b="1" u="sng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Multiple Qubits and Tensor Products</a:t>
            </a:r>
            <a:endParaRPr lang="en-US" sz="4000" b="1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3BD5AB-C22B-8542-1B94-6FE4A0182E03}"/>
              </a:ext>
            </a:extLst>
          </p:cNvPr>
          <p:cNvSpPr txBox="1"/>
          <p:nvPr/>
        </p:nvSpPr>
        <p:spPr>
          <a:xfrm>
            <a:off x="240630" y="1411317"/>
            <a:ext cx="7668128" cy="1457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Multiple qubits combine using tensor products to create exponentially larger state spaces, enabling representation of entanglement and complex quantum phenomena essential for quantum computing power.</a:t>
            </a:r>
            <a:endParaRPr lang="en-US" sz="2000" dirty="0"/>
          </a:p>
        </p:txBody>
      </p:sp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29A04DC1-1731-567A-E1C6-4F850EB8A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411" y="2558"/>
            <a:ext cx="4796589" cy="68554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7F20ED5-8A55-84E2-7B61-450458B8B4D5}"/>
              </a:ext>
            </a:extLst>
          </p:cNvPr>
          <p:cNvSpPr txBox="1"/>
          <p:nvPr/>
        </p:nvSpPr>
        <p:spPr>
          <a:xfrm>
            <a:off x="240630" y="3153233"/>
            <a:ext cx="7668128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Two-Qubit Space:-</a:t>
            </a:r>
          </a:p>
          <a:p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4-dimensional Hilbert space with basis states |00⟩, |01⟩, |10⟩, |11⟩</a:t>
            </a:r>
          </a:p>
          <a:p>
            <a:r>
              <a:rPr lang="en-US" b="1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Tensor Product</a:t>
            </a:r>
            <a:r>
              <a:rPr lang="en-US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:-</a:t>
            </a:r>
          </a:p>
          <a:p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|ψ⟩ ⊗ |φ⟩ or |</a:t>
            </a:r>
            <a:r>
              <a:rPr lang="en-US" dirty="0" err="1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ψφ</a:t>
            </a:r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⟩ combines individual states into composite quantum systems.</a:t>
            </a:r>
            <a:endParaRPr lang="en-US" dirty="0"/>
          </a:p>
          <a:p>
            <a:r>
              <a:rPr lang="en-US" b="1" dirty="0" err="1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Entanglemen</a:t>
            </a:r>
            <a:r>
              <a:rPr lang="en-US" b="1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:-</a:t>
            </a:r>
          </a:p>
          <a:p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Tensor products enable description of entangled states where qubits correlate in ways impossible classically.</a:t>
            </a:r>
            <a:endParaRPr lang="en-US" dirty="0"/>
          </a:p>
          <a:p>
            <a:r>
              <a:rPr lang="en-US" b="1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Scalability:-</a:t>
            </a:r>
            <a:endParaRPr lang="en-US" b="1" dirty="0"/>
          </a:p>
          <a:p>
            <a:r>
              <a:rPr lang="en-US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 qubits span 2ᴺ-dimensional space—exponential scaling makes qubits remarkably powerful.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73058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7967E9F7-1EF2-6729-6FC3-B6BA6730F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308175" y="1974175"/>
            <a:ext cx="6858000" cy="29096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03F2F6-AC49-27CF-0978-2EF52A21499D}"/>
              </a:ext>
            </a:extLst>
          </p:cNvPr>
          <p:cNvSpPr txBox="1"/>
          <p:nvPr/>
        </p:nvSpPr>
        <p:spPr>
          <a:xfrm>
            <a:off x="174470" y="0"/>
            <a:ext cx="58874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u="sng" dirty="0"/>
              <a:t>Conclusion:-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CC5742-C1CC-E162-876F-FF830695D57E}"/>
              </a:ext>
            </a:extLst>
          </p:cNvPr>
          <p:cNvSpPr txBox="1"/>
          <p:nvPr/>
        </p:nvSpPr>
        <p:spPr>
          <a:xfrm>
            <a:off x="174470" y="920620"/>
            <a:ext cx="879254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Qubits</a:t>
            </a:r>
            <a:r>
              <a:rPr lang="en-US" sz="2400" dirty="0"/>
              <a:t> are the fundamental units of quantum information, extending classical bits through </a:t>
            </a:r>
            <a:r>
              <a:rPr lang="en-US" sz="2400" b="1" dirty="0"/>
              <a:t>superposition</a:t>
            </a:r>
            <a:r>
              <a:rPr lang="en-US" sz="2400" dirty="0"/>
              <a:t> and </a:t>
            </a:r>
            <a:r>
              <a:rPr lang="en-US" sz="2400" b="1" dirty="0"/>
              <a:t>entanglement</a:t>
            </a:r>
            <a:r>
              <a:rPr lang="en-US" sz="2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/>
              <a:t>Quantum state representation</a:t>
            </a:r>
            <a:r>
              <a:rPr lang="en-IN" sz="2400" dirty="0"/>
              <a:t> using complex probability amplitudes provides a richer, multidimensional information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Dirac Bra–Ket Notation</a:t>
            </a:r>
            <a:r>
              <a:rPr lang="en-US" sz="2400" dirty="0"/>
              <a:t> offers a powerful and elegant mathematical framework to describe and manipulate quantum states.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Together, these concepts form the </a:t>
            </a:r>
            <a:r>
              <a:rPr lang="en-US" sz="2400" b="1" dirty="0"/>
              <a:t>foundation of quantum computing</a:t>
            </a:r>
            <a:r>
              <a:rPr lang="en-US" sz="2400" dirty="0"/>
              <a:t>, enabling precise formulation of quantum algorithms and operations.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Mastering these basics opens the path toward understanding </a:t>
            </a:r>
            <a:r>
              <a:rPr lang="en-US" sz="2400" b="1" dirty="0"/>
              <a:t>quantum gates</a:t>
            </a:r>
            <a:r>
              <a:rPr lang="en-US" sz="2400" dirty="0"/>
              <a:t>, </a:t>
            </a:r>
            <a:r>
              <a:rPr lang="en-US" sz="2400" b="1" dirty="0"/>
              <a:t>quantum circuits</a:t>
            </a:r>
            <a:r>
              <a:rPr lang="en-US" sz="2400" dirty="0"/>
              <a:t>, and the </a:t>
            </a:r>
            <a:r>
              <a:rPr lang="en-US" sz="2400" b="1" dirty="0"/>
              <a:t>future of computation</a:t>
            </a:r>
            <a:r>
              <a:rPr lang="en-US" sz="2400" dirty="0"/>
              <a:t>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86826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278</TotalTime>
  <Words>755</Words>
  <Application>Microsoft Office PowerPoint</Application>
  <PresentationFormat>Widescreen</PresentationFormat>
  <Paragraphs>93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Aharoni</vt:lpstr>
      <vt:lpstr>Arial</vt:lpstr>
      <vt:lpstr>Calibri</vt:lpstr>
      <vt:lpstr>Calibri Light</vt:lpstr>
      <vt:lpstr>Host Grotesk Medium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Anwesh Mohanty</dc:creator>
  <cp:lastModifiedBy>Anwesh Mohanty</cp:lastModifiedBy>
  <cp:revision>2</cp:revision>
  <dcterms:created xsi:type="dcterms:W3CDTF">2025-11-05T13:08:39Z</dcterms:created>
  <dcterms:modified xsi:type="dcterms:W3CDTF">2025-11-06T04:51:29Z</dcterms:modified>
</cp:coreProperties>
</file>

<file path=docProps/thumbnail.jpeg>
</file>